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3" r:id="rId3"/>
    <p:sldId id="257" r:id="rId4"/>
    <p:sldId id="260" r:id="rId5"/>
    <p:sldId id="264" r:id="rId6"/>
    <p:sldId id="265" r:id="rId7"/>
    <p:sldId id="259" r:id="rId8"/>
    <p:sldId id="261" r:id="rId9"/>
    <p:sldId id="258"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71"/>
  </p:normalViewPr>
  <p:slideViewPr>
    <p:cSldViewPr snapToGrid="0">
      <p:cViewPr varScale="1">
        <p:scale>
          <a:sx n="122" d="100"/>
          <a:sy n="122" d="100"/>
        </p:scale>
        <p:origin x="96" y="228"/>
      </p:cViewPr>
      <p:guideLst/>
    </p:cSldViewPr>
  </p:slideViewPr>
  <p:notesTextViewPr>
    <p:cViewPr>
      <p:scale>
        <a:sx n="1" d="1"/>
        <a:sy n="1" d="1"/>
      </p:scale>
      <p:origin x="0" y="0"/>
    </p:cViewPr>
  </p:notesTextViewPr>
  <p:notesViewPr>
    <p:cSldViewPr snapToGrid="0">
      <p:cViewPr varScale="1">
        <p:scale>
          <a:sx n="97" d="100"/>
          <a:sy n="97" d="100"/>
        </p:scale>
        <p:origin x="361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C55163-7923-324A-95D7-885A048BB3E5}" type="datetimeFigureOut">
              <a:rPr lang="en-US" smtClean="0"/>
              <a:t>8/22/2019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B2B71B-5F4B-B645-A5F1-2FE12F863450}" type="slidenum">
              <a:rPr lang="en-US" smtClean="0"/>
              <a:t>‹#›</a:t>
            </a:fld>
            <a:endParaRPr lang="en-US" dirty="0"/>
          </a:p>
        </p:txBody>
      </p:sp>
    </p:spTree>
    <p:extLst>
      <p:ext uri="{BB962C8B-B14F-4D97-AF65-F5344CB8AC3E}">
        <p14:creationId xmlns:p14="http://schemas.microsoft.com/office/powerpoint/2010/main" val="4429586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11338-B210-9A4E-86F3-AB9942CED721}" type="datetimeFigureOut">
              <a:rPr lang="en-US" smtClean="0"/>
              <a:t>8/22/2019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2D160-70C3-4441-9698-D5C1C3987597}" type="slidenum">
              <a:rPr lang="en-US" smtClean="0"/>
              <a:t>‹#›</a:t>
            </a:fld>
            <a:endParaRPr lang="en-US" dirty="0"/>
          </a:p>
        </p:txBody>
      </p:sp>
    </p:spTree>
    <p:extLst>
      <p:ext uri="{BB962C8B-B14F-4D97-AF65-F5344CB8AC3E}">
        <p14:creationId xmlns:p14="http://schemas.microsoft.com/office/powerpoint/2010/main" val="6001239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aclu.org/issues/criminal-law-reform/reforming-police-practices/asset-forfeiture-abus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clu.org/issues/criminal-law-reform/reforming-police-practices/asset-forfeiture-abus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Your Honorable Board of Police Commissioners</a:t>
            </a:r>
            <a:r>
              <a:rPr lang="en-US" dirty="0" smtClean="0"/>
              <a:t>.</a:t>
            </a:r>
          </a:p>
          <a:p>
            <a:endParaRPr lang="en-US" dirty="0"/>
          </a:p>
          <a:p>
            <a:r>
              <a:rPr lang="en-US" dirty="0" smtClean="0"/>
              <a:t>Introduction of Presenters</a:t>
            </a:r>
            <a:endParaRPr lang="en-US" dirty="0"/>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1</a:t>
            </a:fld>
            <a:endParaRPr lang="en-US" dirty="0"/>
          </a:p>
        </p:txBody>
      </p:sp>
    </p:spTree>
    <p:extLst>
      <p:ext uri="{BB962C8B-B14F-4D97-AF65-F5344CB8AC3E}">
        <p14:creationId xmlns:p14="http://schemas.microsoft.com/office/powerpoint/2010/main" val="407714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U.S. Constitution Eighth Amendment, Prohibition against Excessive Bail, Excessive Fines, and Cruel and Unusual Punishment</a:t>
            </a:r>
          </a:p>
          <a:p>
            <a:pPr lvl="0"/>
            <a:r>
              <a:rPr lang="en-US" dirty="0" smtClean="0"/>
              <a:t>U.S</a:t>
            </a:r>
            <a:r>
              <a:rPr lang="en-US" dirty="0"/>
              <a:t>. Constitution Fourteenth Amendment </a:t>
            </a:r>
            <a:r>
              <a:rPr lang="en-US" dirty="0" smtClean="0"/>
              <a:t>Equal Protection Clause and Due </a:t>
            </a:r>
            <a:r>
              <a:rPr lang="en-US" dirty="0"/>
              <a:t>Process Clause</a:t>
            </a:r>
          </a:p>
          <a:p>
            <a:pPr lvl="0"/>
            <a:r>
              <a:rPr lang="en-US" dirty="0"/>
              <a:t>Public Act 368 of 1978, Michigan Compiled Laws 333.7521</a:t>
            </a:r>
          </a:p>
          <a:p>
            <a:pPr lvl="0"/>
            <a:r>
              <a:rPr lang="en-US" dirty="0"/>
              <a:t>Public Act 368 of 1978, Michigan Compiled Laws 333.7521a</a:t>
            </a:r>
          </a:p>
          <a:p>
            <a:pPr lvl="0"/>
            <a:r>
              <a:rPr lang="en-US" dirty="0"/>
              <a:t>Public Act 368 of 1978, Michigan Compiled Laws 333.7522</a:t>
            </a:r>
          </a:p>
          <a:p>
            <a:pPr lvl="0"/>
            <a:r>
              <a:rPr lang="en-US" i="1" dirty="0"/>
              <a:t>Public Act 368 of 1978, Michigan Compiled Laws 333.7523</a:t>
            </a:r>
            <a:endParaRPr lang="en-US" dirty="0"/>
          </a:p>
          <a:p>
            <a:pPr lvl="0"/>
            <a:r>
              <a:rPr lang="en-US" dirty="0"/>
              <a:t>Public Act 368 of 1978, Michigan Compiled Laws 333.7523a</a:t>
            </a:r>
          </a:p>
          <a:p>
            <a:pPr lvl="0"/>
            <a:r>
              <a:rPr lang="en-US" i="1" dirty="0"/>
              <a:t>Public Act 368 of 1978, Michigan Compiled Laws 333.7524</a:t>
            </a:r>
            <a:endParaRPr lang="en-US" dirty="0"/>
          </a:p>
          <a:p>
            <a:pPr lvl="0"/>
            <a:r>
              <a:rPr lang="en-US" dirty="0"/>
              <a:t>Public Act 368 of 1978, Michigan Compiled Laws 333.7524b</a:t>
            </a:r>
          </a:p>
          <a:p>
            <a:pPr lvl="0"/>
            <a:r>
              <a:rPr lang="en-US" dirty="0"/>
              <a:t>Detroit Police Department Training Directive Civil Asset Forfeiture 17-09</a:t>
            </a:r>
          </a:p>
          <a:p>
            <a:pPr lvl="0"/>
            <a:r>
              <a:rPr lang="en-US" dirty="0"/>
              <a:t>American Civil Liberties Union (ACLU) Asset Forfeiture Abuse, </a:t>
            </a:r>
            <a:r>
              <a:rPr lang="en-US" dirty="0">
                <a:hlinkClick r:id="rId3"/>
              </a:rPr>
              <a:t>https://www.aclu.org/issues/criminal-law-reform/reforming-police-practices/asset-forfeiture-abuse</a:t>
            </a:r>
            <a:r>
              <a:rPr lang="en-US" dirty="0"/>
              <a:t>. </a:t>
            </a:r>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10</a:t>
            </a:fld>
            <a:endParaRPr lang="en-US" dirty="0"/>
          </a:p>
        </p:txBody>
      </p:sp>
    </p:spTree>
    <p:extLst>
      <p:ext uri="{BB962C8B-B14F-4D97-AF65-F5344CB8AC3E}">
        <p14:creationId xmlns:p14="http://schemas.microsoft.com/office/powerpoint/2010/main" val="2004418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U.S. Constitution Fourteenth Amendment Due Process Clause</a:t>
            </a:r>
          </a:p>
          <a:p>
            <a:pPr lvl="0"/>
            <a:r>
              <a:rPr lang="en-US" dirty="0"/>
              <a:t>Public Act 368 of 1978, Michigan Compiled Laws 333.7521</a:t>
            </a:r>
          </a:p>
          <a:p>
            <a:pPr lvl="0"/>
            <a:r>
              <a:rPr lang="en-US" dirty="0"/>
              <a:t>Public Act 368 of 1978, Michigan Compiled Laws 333.7521a</a:t>
            </a:r>
          </a:p>
          <a:p>
            <a:pPr lvl="0"/>
            <a:r>
              <a:rPr lang="en-US" dirty="0"/>
              <a:t>Public Act 368 of 1978, Michigan Compiled Laws 333.7522</a:t>
            </a:r>
          </a:p>
          <a:p>
            <a:pPr lvl="0"/>
            <a:r>
              <a:rPr lang="en-US" i="1" dirty="0"/>
              <a:t>Public Act 368 of 1978, Michigan Compiled Laws 333.7523</a:t>
            </a:r>
            <a:endParaRPr lang="en-US" dirty="0"/>
          </a:p>
          <a:p>
            <a:pPr lvl="0"/>
            <a:r>
              <a:rPr lang="en-US" dirty="0"/>
              <a:t>Public Act 368 of 1978, Michigan Compiled Laws 333.7523a</a:t>
            </a:r>
          </a:p>
          <a:p>
            <a:pPr lvl="0"/>
            <a:r>
              <a:rPr lang="en-US" i="1" dirty="0"/>
              <a:t>Public Act 368 of 1978, Michigan Compiled Laws 333.7524</a:t>
            </a:r>
            <a:endParaRPr lang="en-US" dirty="0"/>
          </a:p>
          <a:p>
            <a:pPr lvl="0"/>
            <a:r>
              <a:rPr lang="en-US" dirty="0"/>
              <a:t>Public Act 368 of 1978, Michigan Compiled Laws 333.7524b</a:t>
            </a:r>
          </a:p>
          <a:p>
            <a:pPr lvl="0"/>
            <a:r>
              <a:rPr lang="en-US" dirty="0"/>
              <a:t>Detroit Police Department Training Directive Civil Asset Forfeiture 17-09</a:t>
            </a:r>
          </a:p>
          <a:p>
            <a:pPr lvl="0"/>
            <a:r>
              <a:rPr lang="en-US" dirty="0"/>
              <a:t>American Civil Liberties Union (ACLU) Asset Forfeiture Abuse, </a:t>
            </a:r>
            <a:r>
              <a:rPr lang="en-US" dirty="0">
                <a:hlinkClick r:id="rId3"/>
              </a:rPr>
              <a:t>https://www.aclu.org/issues/criminal-law-reform/reforming-police-practices/asset-forfeiture-abuse</a:t>
            </a:r>
            <a:r>
              <a:rPr lang="en-US" dirty="0"/>
              <a:t>. </a:t>
            </a:r>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11</a:t>
            </a:fld>
            <a:endParaRPr lang="en-US" dirty="0"/>
          </a:p>
        </p:txBody>
      </p:sp>
    </p:spTree>
    <p:extLst>
      <p:ext uri="{BB962C8B-B14F-4D97-AF65-F5344CB8AC3E}">
        <p14:creationId xmlns:p14="http://schemas.microsoft.com/office/powerpoint/2010/main" val="4103497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2</a:t>
            </a:fld>
            <a:endParaRPr lang="en-US" dirty="0"/>
          </a:p>
        </p:txBody>
      </p:sp>
    </p:spTree>
    <p:extLst>
      <p:ext uri="{BB962C8B-B14F-4D97-AF65-F5344CB8AC3E}">
        <p14:creationId xmlns:p14="http://schemas.microsoft.com/office/powerpoint/2010/main" val="902152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Starting on page </a:t>
            </a:r>
            <a:r>
              <a:rPr lang="en-US" sz="1600" dirty="0" smtClean="0"/>
              <a:t>3 </a:t>
            </a:r>
            <a:r>
              <a:rPr lang="en-US" sz="1600" dirty="0"/>
              <a:t>of this </a:t>
            </a:r>
            <a:r>
              <a:rPr lang="en-US" sz="1600" dirty="0" smtClean="0"/>
              <a:t>PowerPoint</a:t>
            </a:r>
            <a:r>
              <a:rPr lang="en-US" sz="1600" dirty="0"/>
              <a:t>, Civil Asset Forfeiture allows law enforcement to confiscate and seize property based on illegal drug trafficking, human trafficking, organized crime, and other illegal activity. It allows law enforcement to fight and deter crime. </a:t>
            </a:r>
            <a:endParaRPr lang="en-US" sz="1600" dirty="0" smtClean="0"/>
          </a:p>
          <a:p>
            <a:endParaRPr lang="en-US" sz="1600" dirty="0"/>
          </a:p>
          <a:p>
            <a:r>
              <a:rPr lang="en-US" sz="1600" dirty="0"/>
              <a:t>According to the American Civil Liberties Union (ACLU), “Civil Asset Forfeiture allows police to seize – and then keep or sell – any property they allege is involved in a crime. Owners need not ever be arrested or convicted of a crime for their cash, cars, or even real estate to be taken away permanently by the government</a:t>
            </a:r>
            <a:r>
              <a:rPr lang="en-US" sz="1600" dirty="0" smtClean="0"/>
              <a:t>.”</a:t>
            </a:r>
          </a:p>
          <a:p>
            <a:endParaRPr lang="en-US" sz="1600" dirty="0"/>
          </a:p>
          <a:p>
            <a:r>
              <a:rPr lang="en-US" sz="1600" dirty="0" smtClean="0"/>
              <a:t>See also </a:t>
            </a:r>
            <a:r>
              <a:rPr lang="en-US" sz="1600" i="1" dirty="0" err="1" smtClean="0"/>
              <a:t>Timbs</a:t>
            </a:r>
            <a:r>
              <a:rPr lang="en-US" sz="1600" i="1" dirty="0" smtClean="0"/>
              <a:t> v. Indiana</a:t>
            </a:r>
            <a:r>
              <a:rPr lang="en-US" sz="1600" dirty="0" smtClean="0"/>
              <a:t>, 586 U.S. __ 2019. </a:t>
            </a:r>
            <a:endParaRPr lang="en-US" sz="1600" dirty="0"/>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3</a:t>
            </a:fld>
            <a:endParaRPr lang="en-US" dirty="0"/>
          </a:p>
        </p:txBody>
      </p:sp>
    </p:spTree>
    <p:extLst>
      <p:ext uri="{BB962C8B-B14F-4D97-AF65-F5344CB8AC3E}">
        <p14:creationId xmlns:p14="http://schemas.microsoft.com/office/powerpoint/2010/main" val="156550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Michigan’s Three Bi-Partisan Civil Asset Forfeiture Bills</a:t>
            </a:r>
            <a:endParaRPr lang="en-US" dirty="0"/>
          </a:p>
          <a:p>
            <a:r>
              <a:rPr lang="en-US" b="1" dirty="0"/>
              <a:t>Three Bi-Partisan Bills of Importance</a:t>
            </a:r>
            <a:r>
              <a:rPr lang="en-US" b="1" dirty="0" smtClean="0"/>
              <a:t>:</a:t>
            </a:r>
          </a:p>
          <a:p>
            <a:endParaRPr lang="en-US" dirty="0"/>
          </a:p>
          <a:p>
            <a:r>
              <a:rPr lang="en-US" dirty="0" smtClean="0"/>
              <a:t>Based on the recent Supreme Court Case decision, Michigan </a:t>
            </a:r>
            <a:r>
              <a:rPr lang="en-US" dirty="0"/>
              <a:t>Governor Gretchen Whitmer signed into law </a:t>
            </a:r>
            <a:r>
              <a:rPr lang="en-US" dirty="0" smtClean="0"/>
              <a:t>new bills ensuring fairness and </a:t>
            </a:r>
            <a:r>
              <a:rPr lang="en-US" dirty="0"/>
              <a:t>greater legal </a:t>
            </a:r>
            <a:r>
              <a:rPr lang="en-US" dirty="0" smtClean="0"/>
              <a:t>protections relating to drug-related crimes.</a:t>
            </a:r>
            <a:endParaRPr lang="en-US" dirty="0"/>
          </a:p>
          <a:p>
            <a:pPr lvl="0"/>
            <a:endParaRPr lang="en-US" dirty="0" smtClean="0"/>
          </a:p>
          <a:p>
            <a:pPr lvl="0"/>
            <a:r>
              <a:rPr lang="en-US" dirty="0" smtClean="0"/>
              <a:t>Public </a:t>
            </a:r>
            <a:r>
              <a:rPr lang="en-US" dirty="0"/>
              <a:t>Act 7 of 2019, 2019 Senate Bill 2: Require </a:t>
            </a:r>
            <a:r>
              <a:rPr lang="en-US" dirty="0" smtClean="0"/>
              <a:t>conviction for </a:t>
            </a:r>
            <a:r>
              <a:rPr lang="en-US" dirty="0"/>
              <a:t>seized property </a:t>
            </a:r>
            <a:r>
              <a:rPr lang="en-US" dirty="0" smtClean="0"/>
              <a:t>forfeiture; revises procedural details for reimbursement claims</a:t>
            </a:r>
          </a:p>
          <a:p>
            <a:pPr lvl="0"/>
            <a:endParaRPr lang="en-US" dirty="0"/>
          </a:p>
          <a:p>
            <a:pPr lvl="0"/>
            <a:r>
              <a:rPr lang="en-US" dirty="0"/>
              <a:t>Public Act 8 of 2019, 2019 House Bill 4001: Require conviction </a:t>
            </a:r>
            <a:r>
              <a:rPr lang="en-US" dirty="0" smtClean="0"/>
              <a:t>for </a:t>
            </a:r>
            <a:r>
              <a:rPr lang="en-US" dirty="0"/>
              <a:t>property </a:t>
            </a:r>
            <a:r>
              <a:rPr lang="en-US" dirty="0" smtClean="0"/>
              <a:t>forfeiture</a:t>
            </a:r>
          </a:p>
          <a:p>
            <a:pPr lvl="0"/>
            <a:endParaRPr lang="en-US" dirty="0"/>
          </a:p>
          <a:p>
            <a:pPr lvl="0"/>
            <a:r>
              <a:rPr lang="en-US" dirty="0"/>
              <a:t>Public Act 9 of 2019, 2019 House Bill 4002: </a:t>
            </a:r>
            <a:r>
              <a:rPr lang="en-US" dirty="0" smtClean="0"/>
              <a:t>Requires seized property to be returned in 90 days if there has been no arrest, or charges are dropped, or owner has been acquitted.</a:t>
            </a:r>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4</a:t>
            </a:fld>
            <a:endParaRPr lang="en-US" dirty="0"/>
          </a:p>
        </p:txBody>
      </p:sp>
    </p:spTree>
    <p:extLst>
      <p:ext uri="{BB962C8B-B14F-4D97-AF65-F5344CB8AC3E}">
        <p14:creationId xmlns:p14="http://schemas.microsoft.com/office/powerpoint/2010/main" val="1621795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law now prohibits law enforcement in the State of Michigan from permanently taking ownership of an individual’s cash and property in drug cases unless certain criteria </a:t>
            </a:r>
            <a:r>
              <a:rPr lang="en-US" sz="1600" dirty="0" smtClean="0"/>
              <a:t>are </a:t>
            </a:r>
            <a:r>
              <a:rPr lang="en-US" sz="1600" dirty="0"/>
              <a:t>met</a:t>
            </a:r>
            <a:r>
              <a:rPr lang="en-US" sz="1600" dirty="0" smtClean="0"/>
              <a:t>:</a:t>
            </a:r>
          </a:p>
          <a:p>
            <a:endParaRPr lang="en-US" sz="1600" dirty="0"/>
          </a:p>
          <a:p>
            <a:pPr lvl="0"/>
            <a:r>
              <a:rPr lang="en-US" sz="1600" dirty="0" smtClean="0"/>
              <a:t>Conviction</a:t>
            </a:r>
          </a:p>
          <a:p>
            <a:pPr lvl="0"/>
            <a:endParaRPr lang="en-US" sz="1600" dirty="0"/>
          </a:p>
          <a:p>
            <a:pPr lvl="0"/>
            <a:r>
              <a:rPr lang="en-US" sz="1600" dirty="0"/>
              <a:t>Money or Property Value exceeds $50,000, excluding value of </a:t>
            </a:r>
            <a:r>
              <a:rPr lang="en-US" sz="1600" dirty="0" smtClean="0"/>
              <a:t>contraband</a:t>
            </a:r>
          </a:p>
          <a:p>
            <a:pPr lvl="0"/>
            <a:endParaRPr lang="en-US" sz="1600" dirty="0"/>
          </a:p>
          <a:p>
            <a:pPr lvl="0"/>
            <a:r>
              <a:rPr lang="en-US" sz="1600" dirty="0"/>
              <a:t>Other criteria contained in Michigan Statutes</a:t>
            </a:r>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5</a:t>
            </a:fld>
            <a:endParaRPr lang="en-US" dirty="0"/>
          </a:p>
        </p:txBody>
      </p:sp>
    </p:spTree>
    <p:extLst>
      <p:ext uri="{BB962C8B-B14F-4D97-AF65-F5344CB8AC3E}">
        <p14:creationId xmlns:p14="http://schemas.microsoft.com/office/powerpoint/2010/main" val="1227248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A Conviction or Guilty Plea is Not Required in either of the below listed cases:</a:t>
            </a:r>
          </a:p>
          <a:p>
            <a:pPr lvl="1"/>
            <a:r>
              <a:rPr lang="en-US" sz="2400" dirty="0" smtClean="0"/>
              <a:t>No one claims interest in property;</a:t>
            </a:r>
          </a:p>
          <a:p>
            <a:pPr lvl="1"/>
            <a:r>
              <a:rPr lang="en-US" sz="2400" dirty="0" smtClean="0"/>
              <a:t>Owner allows the forfeiture;</a:t>
            </a:r>
          </a:p>
          <a:p>
            <a:pPr lvl="1"/>
            <a:r>
              <a:rPr lang="en-US" sz="2400" dirty="0" smtClean="0"/>
              <a:t>An accused person has been charged </a:t>
            </a:r>
          </a:p>
          <a:p>
            <a:pPr lvl="1"/>
            <a:endParaRPr lang="en-US" sz="2400" dirty="0"/>
          </a:p>
          <a:p>
            <a:pPr marL="800100" lvl="1" indent="-342900">
              <a:buFont typeface="Arial" panose="020B0604020202020204" pitchFamily="34" charset="0"/>
              <a:buChar char="•"/>
            </a:pPr>
            <a:r>
              <a:rPr lang="en-US" sz="2400" dirty="0" smtClean="0"/>
              <a:t>but cannot be extradited back to Michigan; or </a:t>
            </a:r>
          </a:p>
          <a:p>
            <a:pPr marL="800100" lvl="1" indent="-342900">
              <a:buFont typeface="Arial" panose="020B0604020202020204" pitchFamily="34" charset="0"/>
              <a:buChar char="•"/>
            </a:pPr>
            <a:r>
              <a:rPr lang="en-US" sz="2400" dirty="0"/>
              <a:t>h</a:t>
            </a:r>
            <a:r>
              <a:rPr lang="en-US" sz="2400" dirty="0" smtClean="0"/>
              <a:t>as not been located.</a:t>
            </a:r>
          </a:p>
          <a:p>
            <a:pPr lvl="1"/>
            <a:endParaRPr lang="en-US" sz="2400" dirty="0" smtClean="0"/>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6</a:t>
            </a:fld>
            <a:endParaRPr lang="en-US" dirty="0"/>
          </a:p>
        </p:txBody>
      </p:sp>
    </p:spTree>
    <p:extLst>
      <p:ext uri="{BB962C8B-B14F-4D97-AF65-F5344CB8AC3E}">
        <p14:creationId xmlns:p14="http://schemas.microsoft.com/office/powerpoint/2010/main" val="99104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b="1" dirty="0" smtClean="0"/>
              <a:t>When money or property value does not exceed $50,000:</a:t>
            </a:r>
          </a:p>
          <a:p>
            <a:pPr lvl="1"/>
            <a:r>
              <a:rPr lang="en-US" sz="1800" b="1" dirty="0" smtClean="0"/>
              <a:t>Notification</a:t>
            </a:r>
            <a:r>
              <a:rPr lang="en-US" sz="1800" dirty="0" smtClean="0"/>
              <a:t> to owner; Notification to Prosecuting Attorney, Attorney General if applicable intent to dispose of property;</a:t>
            </a:r>
          </a:p>
          <a:p>
            <a:pPr lvl="1"/>
            <a:endParaRPr lang="en-US" sz="1800" dirty="0" smtClean="0"/>
          </a:p>
          <a:p>
            <a:pPr lvl="1"/>
            <a:r>
              <a:rPr lang="en-US" sz="1800" dirty="0" smtClean="0"/>
              <a:t>Person claiming interest may file a written claim within </a:t>
            </a:r>
            <a:r>
              <a:rPr lang="en-US" sz="1800" b="1" dirty="0" smtClean="0"/>
              <a:t>20 days after receipt of notice</a:t>
            </a:r>
            <a:r>
              <a:rPr lang="en-US" sz="1800" dirty="0" smtClean="0"/>
              <a:t>;</a:t>
            </a:r>
          </a:p>
          <a:p>
            <a:pPr lvl="1"/>
            <a:endParaRPr lang="en-US" sz="1800" dirty="0" smtClean="0"/>
          </a:p>
          <a:p>
            <a:pPr lvl="1"/>
            <a:r>
              <a:rPr lang="en-US" sz="1800" dirty="0" smtClean="0"/>
              <a:t>If no claim filed within 20 days, and subject to whether criminal proceedings are completed, law enforcement shall</a:t>
            </a:r>
          </a:p>
          <a:p>
            <a:pPr lvl="2"/>
            <a:r>
              <a:rPr lang="en-US" sz="1800" dirty="0" smtClean="0"/>
              <a:t>Declare property forfeited;</a:t>
            </a:r>
          </a:p>
          <a:p>
            <a:pPr lvl="2"/>
            <a:r>
              <a:rPr lang="en-US" sz="1800" dirty="0" smtClean="0"/>
              <a:t>Dispose of property under Section 7524;</a:t>
            </a:r>
          </a:p>
          <a:p>
            <a:pPr lvl="3"/>
            <a:r>
              <a:rPr lang="en-US" sz="1800" dirty="0" smtClean="0"/>
              <a:t>Retain for official use;</a:t>
            </a:r>
          </a:p>
          <a:p>
            <a:pPr lvl="3"/>
            <a:r>
              <a:rPr lang="en-US" sz="1800" dirty="0" smtClean="0"/>
              <a:t>Sell property not required to be destroyed, etc.</a:t>
            </a:r>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7</a:t>
            </a:fld>
            <a:endParaRPr lang="en-US" dirty="0"/>
          </a:p>
        </p:txBody>
      </p:sp>
    </p:spTree>
    <p:extLst>
      <p:ext uri="{BB962C8B-B14F-4D97-AF65-F5344CB8AC3E}">
        <p14:creationId xmlns:p14="http://schemas.microsoft.com/office/powerpoint/2010/main" val="1699668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Date of Effect for Amendment: </a:t>
            </a:r>
            <a:endParaRPr lang="en-US" sz="1800" dirty="0" smtClean="0">
              <a:effectLst/>
            </a:endParaRPr>
          </a:p>
          <a:p>
            <a:r>
              <a:rPr lang="en-US" sz="1800" dirty="0"/>
              <a:t> </a:t>
            </a:r>
            <a:endParaRPr lang="en-US" sz="1800" dirty="0" smtClean="0">
              <a:effectLst/>
            </a:endParaRPr>
          </a:p>
          <a:p>
            <a:r>
              <a:rPr lang="en-US" sz="1800" dirty="0"/>
              <a:t>Public Act 368 of 1978, Michigan Compiled Laws </a:t>
            </a:r>
            <a:r>
              <a:rPr lang="en-US" sz="1800" dirty="0" smtClean="0"/>
              <a:t>333.7523</a:t>
            </a:r>
          </a:p>
          <a:p>
            <a:endParaRPr lang="en-US" sz="1800" dirty="0" smtClean="0">
              <a:effectLst/>
            </a:endParaRPr>
          </a:p>
          <a:p>
            <a:r>
              <a:rPr lang="en-US" sz="1800" b="1" dirty="0"/>
              <a:t>August 7, 2019</a:t>
            </a:r>
            <a:endParaRPr lang="en-US" sz="1800" dirty="0" smtClean="0">
              <a:effectLst/>
            </a:endParaRPr>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8</a:t>
            </a:fld>
            <a:endParaRPr lang="en-US" dirty="0"/>
          </a:p>
        </p:txBody>
      </p:sp>
    </p:spTree>
    <p:extLst>
      <p:ext uri="{BB962C8B-B14F-4D97-AF65-F5344CB8AC3E}">
        <p14:creationId xmlns:p14="http://schemas.microsoft.com/office/powerpoint/2010/main" val="1413007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What is Civil Asset Forfeiture?</a:t>
            </a:r>
            <a:endParaRPr lang="en-US" sz="1600" dirty="0"/>
          </a:p>
          <a:p>
            <a:pPr lvl="1"/>
            <a:r>
              <a:rPr lang="en-US" sz="1600" dirty="0"/>
              <a:t>What is the Department’s process for forfeiting property</a:t>
            </a:r>
            <a:r>
              <a:rPr lang="en-US" sz="1600" dirty="0" smtClean="0"/>
              <a:t>?</a:t>
            </a:r>
          </a:p>
          <a:p>
            <a:pPr lvl="1"/>
            <a:endParaRPr lang="en-US" sz="1600" dirty="0" smtClean="0">
              <a:effectLst/>
            </a:endParaRPr>
          </a:p>
          <a:p>
            <a:pPr lvl="0"/>
            <a:r>
              <a:rPr lang="en-US" sz="1600" b="1" dirty="0"/>
              <a:t>Has the Department updated its policies and procedures based on the new bill(s) Michigan Governor Gretchen Whitmer signed into law this year? </a:t>
            </a:r>
            <a:endParaRPr lang="en-US" sz="1600" b="1" dirty="0" smtClean="0"/>
          </a:p>
          <a:p>
            <a:pPr lvl="0"/>
            <a:endParaRPr lang="en-US" sz="1600" dirty="0" smtClean="0"/>
          </a:p>
          <a:p>
            <a:pPr lvl="0"/>
            <a:r>
              <a:rPr lang="en-US" sz="1600" b="1" dirty="0" smtClean="0"/>
              <a:t>How </a:t>
            </a:r>
            <a:r>
              <a:rPr lang="en-US" sz="1600" b="1" dirty="0"/>
              <a:t>is Civil Asset Forfeiture helpful and/or harmful to the residents or the City</a:t>
            </a:r>
            <a:r>
              <a:rPr lang="en-US" sz="1600" b="1" dirty="0" smtClean="0"/>
              <a:t>?</a:t>
            </a:r>
          </a:p>
          <a:p>
            <a:pPr lvl="0"/>
            <a:endParaRPr lang="en-US" sz="1600" dirty="0"/>
          </a:p>
          <a:p>
            <a:pPr lvl="0"/>
            <a:r>
              <a:rPr lang="en-US" sz="1600" b="1" dirty="0"/>
              <a:t>What is the step-by-step process for individuals to obtain property after their case has been dismissed? Adjudicated?</a:t>
            </a:r>
            <a:endParaRPr lang="en-US" sz="1600" dirty="0"/>
          </a:p>
          <a:p>
            <a:pPr lvl="1"/>
            <a:r>
              <a:rPr lang="en-US" sz="1600" dirty="0"/>
              <a:t>If property release steps are not followed through, who takes responsibility and how is the matter resolved</a:t>
            </a:r>
            <a:r>
              <a:rPr lang="en-US" sz="1600" dirty="0" smtClean="0"/>
              <a:t>?</a:t>
            </a:r>
          </a:p>
          <a:p>
            <a:pPr lvl="1"/>
            <a:endParaRPr lang="en-US" sz="1600" dirty="0" smtClean="0">
              <a:effectLst/>
            </a:endParaRPr>
          </a:p>
          <a:p>
            <a:pPr lvl="0"/>
            <a:r>
              <a:rPr lang="en-US" sz="1600" b="1" dirty="0"/>
              <a:t>Where does the money and/or property go once permanently forfeited?</a:t>
            </a:r>
            <a:endParaRPr lang="en-US" sz="1600" dirty="0"/>
          </a:p>
          <a:p>
            <a:endParaRPr lang="en-US" dirty="0"/>
          </a:p>
        </p:txBody>
      </p:sp>
      <p:sp>
        <p:nvSpPr>
          <p:cNvPr id="4" name="Slide Number Placeholder 3"/>
          <p:cNvSpPr>
            <a:spLocks noGrp="1"/>
          </p:cNvSpPr>
          <p:nvPr>
            <p:ph type="sldNum" sz="quarter" idx="10"/>
          </p:nvPr>
        </p:nvSpPr>
        <p:spPr/>
        <p:txBody>
          <a:bodyPr/>
          <a:lstStyle/>
          <a:p>
            <a:fld id="{EC82D160-70C3-4441-9698-D5C1C3987597}" type="slidenum">
              <a:rPr lang="en-US" smtClean="0"/>
              <a:t>9</a:t>
            </a:fld>
            <a:endParaRPr lang="en-US" dirty="0"/>
          </a:p>
        </p:txBody>
      </p:sp>
    </p:spTree>
    <p:extLst>
      <p:ext uri="{BB962C8B-B14F-4D97-AF65-F5344CB8AC3E}">
        <p14:creationId xmlns:p14="http://schemas.microsoft.com/office/powerpoint/2010/main" val="157191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06D6B60-A6B5-4592-9F4A-CE73882AB870}" type="datetime1">
              <a:rPr lang="en-US" smtClean="0"/>
              <a:t>8/22/2019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B11C0E-A4D6-42E0-B630-E058DD78970D}" type="datetime1">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81056-6DD0-4127-8AB8-437251C9A1BF}" type="datetime1">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5ECF5B-23A5-43C8-A3FC-DCEF166B800E}" type="datetime1">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553A274-FCFA-416F-89BF-9E91B57C8A22}" type="datetime1">
              <a:rPr lang="en-US" smtClean="0"/>
              <a:t>8/22/2019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728004-EA3A-41BE-9012-6B2225E00F2B}" type="datetime1">
              <a:rPr lang="en-US" smtClean="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B01801-3F36-4CFC-A22A-4382156CDBCA}" type="datetime1">
              <a:rPr lang="en-US" smtClean="0"/>
              <a:t>8/22/2019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BDB4AA-0A2A-43DB-AB6C-474849DFFEEA}" type="datetime1">
              <a:rPr lang="en-US" smtClean="0"/>
              <a:t>8/22/2019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81977-25E4-493C-90C6-F99CAD7B4ED9}" type="datetime1">
              <a:rPr lang="en-US" smtClean="0"/>
              <a:t>8/22/2019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3A650D70-EAFE-4D46-B1CD-0ABF5181815C}" type="datetime1">
              <a:rPr lang="en-US" smtClean="0"/>
              <a:t>8/22/2019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09569F6-C5F1-4474-8618-7B85C2FE57FA}" type="datetime1">
              <a:rPr lang="en-US" smtClean="0"/>
              <a:t>8/22/2019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1D2D023-C656-47F1-90B5-28C2FF86F2CC}" type="datetime1">
              <a:rPr lang="en-US" smtClean="0"/>
              <a:t>8/22/2019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dvance.lexis.com/api/document/collection/cases/id/5VG4-R0W1-F8SS-63VC-00000-00?cite=139%20S.%20Ct.%20682&amp;context=100051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aclu.org/issues/criminal-law-reform/reforming-police-practices/asset-forfeiture-abus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asset forfeiture</a:t>
            </a:r>
            <a:endParaRPr lang="en-US" dirty="0"/>
          </a:p>
        </p:txBody>
      </p:sp>
      <p:sp>
        <p:nvSpPr>
          <p:cNvPr id="3" name="Subtitle 2"/>
          <p:cNvSpPr>
            <a:spLocks noGrp="1"/>
          </p:cNvSpPr>
          <p:nvPr>
            <p:ph type="subTitle" idx="1"/>
          </p:nvPr>
        </p:nvSpPr>
        <p:spPr>
          <a:xfrm>
            <a:off x="2215045" y="5103446"/>
            <a:ext cx="8045373" cy="1618030"/>
          </a:xfrm>
        </p:spPr>
        <p:txBody>
          <a:bodyPr>
            <a:normAutofit/>
          </a:bodyPr>
          <a:lstStyle/>
          <a:p>
            <a:r>
              <a:rPr lang="en-US" dirty="0" smtClean="0"/>
              <a:t>board of police commissioners </a:t>
            </a:r>
          </a:p>
          <a:p>
            <a:r>
              <a:rPr lang="en-US" dirty="0" smtClean="0"/>
              <a:t>Presentation – August 22, 2019</a:t>
            </a:r>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pPr/>
              <a:t>1</a:t>
            </a:fld>
            <a:endParaRPr lang="en-US" dirty="0"/>
          </a:p>
        </p:txBody>
      </p:sp>
    </p:spTree>
    <p:extLst>
      <p:ext uri="{BB962C8B-B14F-4D97-AF65-F5344CB8AC3E}">
        <p14:creationId xmlns:p14="http://schemas.microsoft.com/office/powerpoint/2010/main" val="1359960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a:xfrm>
            <a:off x="1251678" y="1537252"/>
            <a:ext cx="10178322" cy="4602291"/>
          </a:xfrm>
        </p:spPr>
        <p:txBody>
          <a:bodyPr>
            <a:noAutofit/>
          </a:bodyPr>
          <a:lstStyle/>
          <a:p>
            <a:r>
              <a:rPr lang="en-US" sz="1800" dirty="0" smtClean="0"/>
              <a:t>U.S. Constitution Eighth Amendment Prohibition Against Excessive Bail </a:t>
            </a:r>
            <a:r>
              <a:rPr lang="en-US" sz="1800" smtClean="0"/>
              <a:t>and Excessive Fines</a:t>
            </a:r>
            <a:r>
              <a:rPr lang="en-US" sz="1800" dirty="0" smtClean="0"/>
              <a:t>, Cruel and Unusual Punishment</a:t>
            </a:r>
          </a:p>
          <a:p>
            <a:r>
              <a:rPr lang="en-US" sz="1800" dirty="0" smtClean="0"/>
              <a:t>U.S. Constitution Fourteenth Amendment Equal Protection Clause and Due Process Clause</a:t>
            </a:r>
          </a:p>
          <a:p>
            <a:r>
              <a:rPr lang="en-US" sz="1800" dirty="0" err="1" smtClean="0"/>
              <a:t>Timbs</a:t>
            </a:r>
            <a:r>
              <a:rPr lang="en-US" sz="1800" dirty="0" smtClean="0"/>
              <a:t> v. Indiana, 586 U.S. __ 2019. </a:t>
            </a:r>
            <a:r>
              <a:rPr lang="en-US" sz="1800" i="1" dirty="0" smtClean="0"/>
              <a:t>See also </a:t>
            </a:r>
            <a:r>
              <a:rPr lang="en-US" sz="1800" dirty="0" err="1" smtClean="0">
                <a:hlinkClick r:id="rId3"/>
              </a:rPr>
              <a:t>Timbs</a:t>
            </a:r>
            <a:r>
              <a:rPr lang="en-US" sz="1800" dirty="0" smtClean="0">
                <a:hlinkClick r:id="rId3"/>
              </a:rPr>
              <a:t> </a:t>
            </a:r>
            <a:r>
              <a:rPr lang="en-US" sz="1800" dirty="0">
                <a:hlinkClick r:id="rId3"/>
              </a:rPr>
              <a:t>v. Indiana, 139 S. Ct. 682, 203 L. Ed. 2d 11, 2019 U.S. LEXIS 1350, 27 Fla. L. Weekly Fed. S 642, 2019 WL </a:t>
            </a:r>
            <a:r>
              <a:rPr lang="en-US" sz="1800" dirty="0" smtClean="0">
                <a:hlinkClick r:id="rId3"/>
              </a:rPr>
              <a:t>691578</a:t>
            </a:r>
            <a:r>
              <a:rPr lang="en-US" sz="1800" dirty="0" smtClean="0"/>
              <a:t>.</a:t>
            </a:r>
          </a:p>
          <a:p>
            <a:r>
              <a:rPr lang="en-US" sz="1800" dirty="0" smtClean="0"/>
              <a:t>Drug Asset Forfeiture Michigan Compiled Laws (MCL) 333.7521 </a:t>
            </a:r>
          </a:p>
          <a:p>
            <a:r>
              <a:rPr lang="en-US" sz="1800" dirty="0" smtClean="0"/>
              <a:t>MCL 333.7521a</a:t>
            </a:r>
            <a:endParaRPr lang="en-US" sz="1800" dirty="0"/>
          </a:p>
          <a:p>
            <a:r>
              <a:rPr lang="en-US" sz="1800" dirty="0" smtClean="0"/>
              <a:t>MCL 333.7522</a:t>
            </a:r>
            <a:endParaRPr lang="en-US" sz="1800" dirty="0"/>
          </a:p>
          <a:p>
            <a:r>
              <a:rPr lang="en-US" sz="1800" i="1" dirty="0" smtClean="0"/>
              <a:t>Forfeiture Proceedings MCL 333.7523</a:t>
            </a:r>
          </a:p>
          <a:p>
            <a:r>
              <a:rPr lang="en-US" sz="1800" dirty="0" smtClean="0"/>
              <a:t>MCL 333.7523a</a:t>
            </a:r>
          </a:p>
          <a:p>
            <a:r>
              <a:rPr lang="en-US" sz="1800" dirty="0" smtClean="0"/>
              <a:t>Disposition of Forfeited Property MCL 333.7524</a:t>
            </a:r>
            <a:endParaRPr lang="en-US" sz="1800" dirty="0"/>
          </a:p>
          <a:p>
            <a:r>
              <a:rPr lang="en-US" sz="1800" dirty="0" smtClean="0"/>
              <a:t>MCL 333.7524b</a:t>
            </a:r>
            <a:endParaRPr lang="en-US" sz="1800" dirty="0"/>
          </a:p>
          <a:p>
            <a:pPr lvl="0"/>
            <a:r>
              <a:rPr lang="en-US" sz="1800" dirty="0" smtClean="0"/>
              <a:t>Detroit Police Department Training Directive Civil Asset Forfeiture 17-09</a:t>
            </a:r>
          </a:p>
          <a:p>
            <a:pPr lvl="0"/>
            <a:r>
              <a:rPr lang="en-US" sz="1800" dirty="0" smtClean="0"/>
              <a:t>American Civil Liberties Union (ACLU) Asset Forfeiture Abuse, </a:t>
            </a:r>
            <a:r>
              <a:rPr lang="en-US" sz="1800" dirty="0">
                <a:hlinkClick r:id="rId4"/>
              </a:rPr>
              <a:t>https://</a:t>
            </a:r>
            <a:r>
              <a:rPr lang="en-US" sz="1800" dirty="0" smtClean="0">
                <a:hlinkClick r:id="rId4"/>
              </a:rPr>
              <a:t>www.aclu.org/issues/criminal-law-reform/reforming-police-practices/asset-forfeiture-abuse</a:t>
            </a:r>
            <a:r>
              <a:rPr lang="en-US" sz="1800" dirty="0" smtClean="0"/>
              <a:t>. </a:t>
            </a:r>
          </a:p>
          <a:p>
            <a:endParaRPr lang="en-US" sz="1800" dirty="0"/>
          </a:p>
          <a:p>
            <a:endParaRPr lang="en-US" sz="1600" b="1" dirty="0"/>
          </a:p>
          <a:p>
            <a:pPr lvl="0"/>
            <a:endParaRPr lang="en-US" sz="1600" b="1" dirty="0"/>
          </a:p>
        </p:txBody>
      </p:sp>
      <p:sp>
        <p:nvSpPr>
          <p:cNvPr id="4" name="Slide Number Placeholder 3"/>
          <p:cNvSpPr>
            <a:spLocks noGrp="1"/>
          </p:cNvSpPr>
          <p:nvPr>
            <p:ph type="sldNum" sz="quarter" idx="12"/>
          </p:nvPr>
        </p:nvSpPr>
        <p:spPr/>
        <p:txBody>
          <a:bodyPr/>
          <a:lstStyle/>
          <a:p>
            <a:fld id="{71766878-3199-4EAB-94E7-2D6D11070E14}" type="slidenum">
              <a:rPr lang="en-US" smtClean="0"/>
              <a:t>10</a:t>
            </a:fld>
            <a:endParaRPr lang="en-US" dirty="0"/>
          </a:p>
        </p:txBody>
      </p:sp>
    </p:spTree>
    <p:extLst>
      <p:ext uri="{BB962C8B-B14F-4D97-AF65-F5344CB8AC3E}">
        <p14:creationId xmlns:p14="http://schemas.microsoft.com/office/powerpoint/2010/main" val="247167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r>
              <a:rPr lang="en-US" sz="2800" dirty="0" smtClean="0"/>
              <a:t>CONT. </a:t>
            </a:r>
            <a:endParaRPr lang="en-US" sz="2800" dirty="0"/>
          </a:p>
        </p:txBody>
      </p:sp>
      <p:sp>
        <p:nvSpPr>
          <p:cNvPr id="3" name="Content Placeholder 2"/>
          <p:cNvSpPr>
            <a:spLocks noGrp="1"/>
          </p:cNvSpPr>
          <p:nvPr>
            <p:ph idx="1"/>
          </p:nvPr>
        </p:nvSpPr>
        <p:spPr>
          <a:xfrm>
            <a:off x="1251678" y="1537252"/>
            <a:ext cx="10178322" cy="4602291"/>
          </a:xfrm>
        </p:spPr>
        <p:txBody>
          <a:bodyPr>
            <a:noAutofit/>
          </a:bodyPr>
          <a:lstStyle/>
          <a:p>
            <a:endParaRPr lang="en-US" sz="1800" dirty="0"/>
          </a:p>
          <a:p>
            <a:r>
              <a:rPr lang="da-DK" sz="1800" dirty="0" smtClean="0"/>
              <a:t>Drag </a:t>
            </a:r>
            <a:r>
              <a:rPr lang="da-DK" sz="1800" dirty="0"/>
              <a:t>Racing Forfeiture (MCL 257.626) </a:t>
            </a:r>
          </a:p>
          <a:p>
            <a:r>
              <a:rPr lang="en-US" sz="1800" dirty="0" smtClean="0"/>
              <a:t>Nuisance </a:t>
            </a:r>
            <a:r>
              <a:rPr lang="en-US" sz="1800" dirty="0"/>
              <a:t>Abatement (MCL 600.3801) </a:t>
            </a:r>
          </a:p>
          <a:p>
            <a:r>
              <a:rPr lang="en-US" sz="1800" dirty="0" smtClean="0"/>
              <a:t>Felony </a:t>
            </a:r>
            <a:r>
              <a:rPr lang="en-US" sz="1800" dirty="0"/>
              <a:t>Identity Theft (MCL 445.79) </a:t>
            </a:r>
          </a:p>
          <a:p>
            <a:r>
              <a:rPr lang="en-US" sz="1800" dirty="0" smtClean="0"/>
              <a:t>OWI </a:t>
            </a:r>
            <a:r>
              <a:rPr lang="en-US" sz="1800" dirty="0"/>
              <a:t>Repeat Offender (MCL 257.625) </a:t>
            </a:r>
          </a:p>
          <a:p>
            <a:r>
              <a:rPr lang="en-US" sz="1800" dirty="0" smtClean="0"/>
              <a:t>Omnibus </a:t>
            </a:r>
            <a:r>
              <a:rPr lang="en-US" sz="1800" dirty="0"/>
              <a:t>Forfeiture (MCL 600.4701) </a:t>
            </a:r>
          </a:p>
          <a:p>
            <a:pPr marL="0" indent="0">
              <a:buNone/>
            </a:pPr>
            <a:endParaRPr lang="en-US" sz="1800" dirty="0" smtClean="0"/>
          </a:p>
          <a:p>
            <a:endParaRPr lang="en-US" sz="1800" dirty="0"/>
          </a:p>
          <a:p>
            <a:endParaRPr lang="en-US" sz="1600" b="1" dirty="0"/>
          </a:p>
          <a:p>
            <a:pPr lvl="0"/>
            <a:endParaRPr lang="en-US" sz="1600" b="1" dirty="0"/>
          </a:p>
        </p:txBody>
      </p:sp>
      <p:sp>
        <p:nvSpPr>
          <p:cNvPr id="4" name="Slide Number Placeholder 3"/>
          <p:cNvSpPr>
            <a:spLocks noGrp="1"/>
          </p:cNvSpPr>
          <p:nvPr>
            <p:ph type="sldNum" sz="quarter" idx="12"/>
          </p:nvPr>
        </p:nvSpPr>
        <p:spPr/>
        <p:txBody>
          <a:bodyPr/>
          <a:lstStyle/>
          <a:p>
            <a:fld id="{71766878-3199-4EAB-94E7-2D6D11070E14}" type="slidenum">
              <a:rPr lang="en-US" smtClean="0"/>
              <a:t>11</a:t>
            </a:fld>
            <a:endParaRPr lang="en-US" dirty="0"/>
          </a:p>
        </p:txBody>
      </p:sp>
    </p:spTree>
    <p:extLst>
      <p:ext uri="{BB962C8B-B14F-4D97-AF65-F5344CB8AC3E}">
        <p14:creationId xmlns:p14="http://schemas.microsoft.com/office/powerpoint/2010/main" val="4230734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presenters</a:t>
            </a:r>
            <a:endParaRPr lang="en-US" dirty="0"/>
          </a:p>
        </p:txBody>
      </p:sp>
      <p:sp>
        <p:nvSpPr>
          <p:cNvPr id="3" name="Content Placeholder 2"/>
          <p:cNvSpPr>
            <a:spLocks noGrp="1"/>
          </p:cNvSpPr>
          <p:nvPr>
            <p:ph idx="1"/>
          </p:nvPr>
        </p:nvSpPr>
        <p:spPr>
          <a:xfrm>
            <a:off x="1251678" y="2286001"/>
            <a:ext cx="10178322" cy="3853542"/>
          </a:xfrm>
        </p:spPr>
        <p:txBody>
          <a:bodyPr>
            <a:noAutofit/>
          </a:bodyPr>
          <a:lstStyle/>
          <a:p>
            <a:r>
              <a:rPr lang="en-US" sz="2400" dirty="0"/>
              <a:t>Jermaine Wyrick, J.D.</a:t>
            </a:r>
          </a:p>
          <a:p>
            <a:pPr marL="0" indent="0">
              <a:buFont typeface="Arial" panose="020B0604020202020204" pitchFamily="34" charset="0"/>
              <a:buNone/>
            </a:pPr>
            <a:r>
              <a:rPr lang="en-US" sz="2400" dirty="0"/>
              <a:t>Attorney to the Detroit Board of Police </a:t>
            </a:r>
            <a:r>
              <a:rPr lang="en-US" sz="2400" dirty="0"/>
              <a:t>Commissioners</a:t>
            </a:r>
          </a:p>
          <a:p>
            <a:pPr marL="0" indent="0">
              <a:buNone/>
            </a:pPr>
            <a:endParaRPr lang="en-US" sz="2400" dirty="0"/>
          </a:p>
          <a:p>
            <a:r>
              <a:rPr lang="en-US" sz="2400" dirty="0" smtClean="0"/>
              <a:t>Melanie White, J.D. , M.P.A.</a:t>
            </a:r>
          </a:p>
          <a:p>
            <a:pPr marL="0" indent="0">
              <a:buNone/>
            </a:pPr>
            <a:r>
              <a:rPr lang="en-US" sz="2400" dirty="0" smtClean="0"/>
              <a:t>Executive Manager of Policy, Detroit Board of Police Commissioners</a:t>
            </a:r>
          </a:p>
          <a:p>
            <a:pPr marL="0" indent="0">
              <a:buNone/>
            </a:pPr>
            <a:endParaRPr lang="en-US" sz="2400" dirty="0" smtClean="0"/>
          </a:p>
          <a:p>
            <a:pPr marL="0" indent="0">
              <a:buNone/>
            </a:pPr>
            <a:endParaRPr lang="en-US" sz="2400" dirty="0"/>
          </a:p>
          <a:p>
            <a:endParaRPr lang="en-US" sz="1600" b="1" dirty="0"/>
          </a:p>
          <a:p>
            <a:pPr lvl="0"/>
            <a:endParaRPr lang="en-US" sz="1600" b="1" dirty="0"/>
          </a:p>
        </p:txBody>
      </p:sp>
      <p:sp>
        <p:nvSpPr>
          <p:cNvPr id="4" name="Slide Number Placeholder 3"/>
          <p:cNvSpPr>
            <a:spLocks noGrp="1"/>
          </p:cNvSpPr>
          <p:nvPr>
            <p:ph type="sldNum" sz="quarter" idx="12"/>
          </p:nvPr>
        </p:nvSpPr>
        <p:spPr/>
        <p:txBody>
          <a:bodyPr/>
          <a:lstStyle/>
          <a:p>
            <a:fld id="{71766878-3199-4EAB-94E7-2D6D11070E14}" type="slidenum">
              <a:rPr lang="en-US" smtClean="0"/>
              <a:t>2</a:t>
            </a:fld>
            <a:endParaRPr lang="en-US" dirty="0"/>
          </a:p>
        </p:txBody>
      </p:sp>
    </p:spTree>
    <p:extLst>
      <p:ext uri="{BB962C8B-B14F-4D97-AF65-F5344CB8AC3E}">
        <p14:creationId xmlns:p14="http://schemas.microsoft.com/office/powerpoint/2010/main" val="2247411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civil asset forfeiture?</a:t>
            </a:r>
            <a:endParaRPr lang="en-US" dirty="0"/>
          </a:p>
        </p:txBody>
      </p:sp>
      <p:sp>
        <p:nvSpPr>
          <p:cNvPr id="3" name="Content Placeholder 2"/>
          <p:cNvSpPr>
            <a:spLocks noGrp="1"/>
          </p:cNvSpPr>
          <p:nvPr>
            <p:ph idx="1"/>
          </p:nvPr>
        </p:nvSpPr>
        <p:spPr/>
        <p:txBody>
          <a:bodyPr>
            <a:noAutofit/>
          </a:bodyPr>
          <a:lstStyle/>
          <a:p>
            <a:r>
              <a:rPr lang="en-US" sz="2400" dirty="0" smtClean="0"/>
              <a:t>Civil Asset Forfeiture allows law enforcement to confiscate and seize property based on illegal drug trafficking, human trafficking, organized crime, and other illegal activity. It allows law enforcement to fight and deter crime.</a:t>
            </a:r>
          </a:p>
          <a:p>
            <a:endParaRPr lang="en-US" sz="2400" dirty="0" smtClean="0"/>
          </a:p>
          <a:p>
            <a:r>
              <a:rPr lang="en-US" sz="2400" dirty="0" smtClean="0"/>
              <a:t>American Civil Liberties Union (ACLU): “Civil Asset Forfeiture allows police to seize – and then keep or sell – any property they allege is involved in a crime. [Historically], owners need not ever be arrested or convicted of a crime for their cash, cars, or even real estate to be taken away permanently by the government.” See also </a:t>
            </a:r>
            <a:r>
              <a:rPr lang="en-US" sz="2400" i="1" dirty="0" err="1" smtClean="0"/>
              <a:t>Timbs</a:t>
            </a:r>
            <a:r>
              <a:rPr lang="en-US" sz="2400" i="1" dirty="0" smtClean="0"/>
              <a:t> v. Indiana</a:t>
            </a:r>
            <a:r>
              <a:rPr lang="en-US" sz="2400" dirty="0" smtClean="0"/>
              <a:t>, 586 U.S. __ 2019. </a:t>
            </a:r>
            <a:endParaRPr lang="en-US" sz="2400" dirty="0"/>
          </a:p>
        </p:txBody>
      </p:sp>
      <p:sp>
        <p:nvSpPr>
          <p:cNvPr id="4" name="Slide Number Placeholder 3"/>
          <p:cNvSpPr>
            <a:spLocks noGrp="1"/>
          </p:cNvSpPr>
          <p:nvPr>
            <p:ph type="sldNum" sz="quarter" idx="12"/>
          </p:nvPr>
        </p:nvSpPr>
        <p:spPr/>
        <p:txBody>
          <a:bodyPr/>
          <a:lstStyle/>
          <a:p>
            <a:fld id="{71766878-3199-4EAB-94E7-2D6D11070E14}" type="slidenum">
              <a:rPr lang="en-US" smtClean="0"/>
              <a:t>3</a:t>
            </a:fld>
            <a:endParaRPr lang="en-US" dirty="0"/>
          </a:p>
        </p:txBody>
      </p:sp>
    </p:spTree>
    <p:extLst>
      <p:ext uri="{BB962C8B-B14F-4D97-AF65-F5344CB8AC3E}">
        <p14:creationId xmlns:p14="http://schemas.microsoft.com/office/powerpoint/2010/main" val="351395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Michigan’s THREE BI-PARTISAN</a:t>
            </a:r>
            <a:br>
              <a:rPr lang="en-US" dirty="0" smtClean="0"/>
            </a:br>
            <a:r>
              <a:rPr lang="en-US" dirty="0" smtClean="0"/>
              <a:t>civil asset forfeiture BILLS</a:t>
            </a:r>
            <a:endParaRPr lang="en-US" dirty="0"/>
          </a:p>
        </p:txBody>
      </p:sp>
      <p:sp>
        <p:nvSpPr>
          <p:cNvPr id="3" name="Content Placeholder 2"/>
          <p:cNvSpPr>
            <a:spLocks noGrp="1"/>
          </p:cNvSpPr>
          <p:nvPr>
            <p:ph idx="1"/>
          </p:nvPr>
        </p:nvSpPr>
        <p:spPr/>
        <p:txBody>
          <a:bodyPr>
            <a:normAutofit lnSpcReduction="10000"/>
          </a:bodyPr>
          <a:lstStyle/>
          <a:p>
            <a:pPr marL="457200" lvl="1" indent="0">
              <a:buNone/>
            </a:pPr>
            <a:endParaRPr lang="en-US" dirty="0" smtClean="0"/>
          </a:p>
          <a:p>
            <a:r>
              <a:rPr lang="en-US" sz="2400" dirty="0" smtClean="0"/>
              <a:t>Recent Supreme Court Case Decision </a:t>
            </a:r>
            <a:r>
              <a:rPr lang="en-US" sz="2400" i="1" dirty="0" err="1" smtClean="0"/>
              <a:t>Timbs</a:t>
            </a:r>
            <a:r>
              <a:rPr lang="en-US" sz="2400" i="1" dirty="0" smtClean="0"/>
              <a:t> </a:t>
            </a:r>
            <a:r>
              <a:rPr lang="en-US" sz="2400" i="1" dirty="0"/>
              <a:t>v. Indiana</a:t>
            </a:r>
            <a:r>
              <a:rPr lang="en-US" sz="2400" dirty="0"/>
              <a:t>, 586 U.S. </a:t>
            </a:r>
            <a:r>
              <a:rPr lang="en-US" sz="2400" dirty="0" smtClean="0"/>
              <a:t>__ 2019</a:t>
            </a:r>
            <a:r>
              <a:rPr lang="en-US" sz="2400" dirty="0"/>
              <a:t>. </a:t>
            </a:r>
          </a:p>
          <a:p>
            <a:r>
              <a:rPr lang="en-US" sz="2400" dirty="0" smtClean="0"/>
              <a:t>Michigan </a:t>
            </a:r>
            <a:r>
              <a:rPr lang="en-US" sz="2400" dirty="0"/>
              <a:t>Governor Gretchen Whitmer signed into law </a:t>
            </a:r>
            <a:r>
              <a:rPr lang="en-US" sz="2400" dirty="0" smtClean="0"/>
              <a:t>new bills providing fairness and greater </a:t>
            </a:r>
            <a:r>
              <a:rPr lang="en-US" sz="2400" dirty="0"/>
              <a:t>legal </a:t>
            </a:r>
            <a:r>
              <a:rPr lang="en-US" sz="2400" dirty="0" smtClean="0"/>
              <a:t>protections in drug cases.</a:t>
            </a:r>
            <a:endParaRPr lang="en-US" sz="2400" dirty="0"/>
          </a:p>
          <a:p>
            <a:r>
              <a:rPr lang="en-US" sz="2400" dirty="0" smtClean="0"/>
              <a:t>Three Bi-Partisan Bills of Importance:</a:t>
            </a:r>
          </a:p>
          <a:p>
            <a:pPr lvl="1"/>
            <a:r>
              <a:rPr lang="en-US" sz="2400" dirty="0"/>
              <a:t>Public Act 7 of 2019, 2019 Senate Bill </a:t>
            </a:r>
            <a:r>
              <a:rPr lang="en-US" sz="2400" dirty="0" smtClean="0"/>
              <a:t>2</a:t>
            </a:r>
          </a:p>
          <a:p>
            <a:pPr lvl="1"/>
            <a:r>
              <a:rPr lang="en-US" sz="2400" dirty="0" smtClean="0"/>
              <a:t>Public Act 8 of 2019, 2019 House Bill 4001</a:t>
            </a:r>
          </a:p>
          <a:p>
            <a:pPr lvl="1"/>
            <a:r>
              <a:rPr lang="en-US" sz="2400" dirty="0" smtClean="0"/>
              <a:t>Public Act 9 of 2019, 2019 House Bill 4002</a:t>
            </a:r>
          </a:p>
          <a:p>
            <a:pPr lvl="1"/>
            <a:endParaRPr lang="en-US" sz="2400" dirty="0" smtClean="0"/>
          </a:p>
          <a:p>
            <a:pPr lvl="1"/>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4</a:t>
            </a:fld>
            <a:endParaRPr lang="en-US" dirty="0"/>
          </a:p>
        </p:txBody>
      </p:sp>
    </p:spTree>
    <p:extLst>
      <p:ext uri="{BB962C8B-B14F-4D97-AF65-F5344CB8AC3E}">
        <p14:creationId xmlns:p14="http://schemas.microsoft.com/office/powerpoint/2010/main" val="3212671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MICHIGAN COMPILED LAWS 333.7523</a:t>
            </a:r>
            <a:endParaRPr lang="en-US" dirty="0"/>
          </a:p>
        </p:txBody>
      </p:sp>
      <p:sp>
        <p:nvSpPr>
          <p:cNvPr id="3" name="Content Placeholder 2"/>
          <p:cNvSpPr>
            <a:spLocks noGrp="1"/>
          </p:cNvSpPr>
          <p:nvPr>
            <p:ph idx="1"/>
          </p:nvPr>
        </p:nvSpPr>
        <p:spPr/>
        <p:txBody>
          <a:bodyPr>
            <a:normAutofit/>
          </a:bodyPr>
          <a:lstStyle/>
          <a:p>
            <a:r>
              <a:rPr lang="en-US" sz="2400" dirty="0" smtClean="0"/>
              <a:t>The law now prohibits law enforcement in the State of Michigan from permanently taking ownership of an individual’s cash and property in drug cases unless certain criteria is met:</a:t>
            </a:r>
          </a:p>
          <a:p>
            <a:pPr lvl="1"/>
            <a:r>
              <a:rPr lang="en-US" sz="2400" b="1" dirty="0" smtClean="0"/>
              <a:t>Conviction; or</a:t>
            </a:r>
            <a:endParaRPr lang="en-US" sz="2400" b="1" dirty="0"/>
          </a:p>
          <a:p>
            <a:pPr lvl="1"/>
            <a:r>
              <a:rPr lang="en-US" sz="2400" dirty="0"/>
              <a:t>Money or Property Value </a:t>
            </a:r>
            <a:r>
              <a:rPr lang="en-US" sz="2400" b="1" i="1" dirty="0"/>
              <a:t>exceeds $50,000</a:t>
            </a:r>
            <a:r>
              <a:rPr lang="en-US" sz="2400" dirty="0"/>
              <a:t>, excluding value of </a:t>
            </a:r>
            <a:r>
              <a:rPr lang="en-US" sz="2400" dirty="0" smtClean="0"/>
              <a:t>contraband;</a:t>
            </a:r>
            <a:endParaRPr lang="en-US" sz="2400" dirty="0"/>
          </a:p>
          <a:p>
            <a:pPr lvl="1"/>
            <a:r>
              <a:rPr lang="en-US" sz="2400" dirty="0" smtClean="0"/>
              <a:t>Other Criteria contained in Michigan Statutes</a:t>
            </a:r>
            <a:endParaRPr lang="en-US" sz="2400" dirty="0"/>
          </a:p>
          <a:p>
            <a:pPr marL="4572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5</a:t>
            </a:fld>
            <a:endParaRPr lang="en-US" dirty="0"/>
          </a:p>
        </p:txBody>
      </p:sp>
    </p:spTree>
    <p:extLst>
      <p:ext uri="{BB962C8B-B14F-4D97-AF65-F5344CB8AC3E}">
        <p14:creationId xmlns:p14="http://schemas.microsoft.com/office/powerpoint/2010/main" val="886850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MICHIGAN COMPILED LAWS </a:t>
            </a:r>
            <a:r>
              <a:rPr lang="en-US" dirty="0" smtClean="0"/>
              <a:t>333.7523 </a:t>
            </a:r>
            <a:endParaRPr lang="en-US" dirty="0"/>
          </a:p>
        </p:txBody>
      </p:sp>
      <p:sp>
        <p:nvSpPr>
          <p:cNvPr id="3" name="Content Placeholder 2"/>
          <p:cNvSpPr>
            <a:spLocks noGrp="1"/>
          </p:cNvSpPr>
          <p:nvPr>
            <p:ph idx="1"/>
          </p:nvPr>
        </p:nvSpPr>
        <p:spPr/>
        <p:txBody>
          <a:bodyPr>
            <a:normAutofit/>
          </a:bodyPr>
          <a:lstStyle/>
          <a:p>
            <a:r>
              <a:rPr lang="en-US" sz="2400" dirty="0" smtClean="0"/>
              <a:t>Conviction or Guilty Plea Not Required:</a:t>
            </a:r>
          </a:p>
          <a:p>
            <a:pPr lvl="1"/>
            <a:r>
              <a:rPr lang="en-US" sz="2400" dirty="0"/>
              <a:t>N</a:t>
            </a:r>
            <a:r>
              <a:rPr lang="en-US" sz="2400" dirty="0" smtClean="0"/>
              <a:t>o person claims interest in property;</a:t>
            </a:r>
          </a:p>
          <a:p>
            <a:pPr lvl="1"/>
            <a:r>
              <a:rPr lang="en-US" sz="2400" dirty="0" smtClean="0"/>
              <a:t>Owner allows the forfeiture;</a:t>
            </a:r>
          </a:p>
          <a:p>
            <a:pPr lvl="1"/>
            <a:r>
              <a:rPr lang="en-US" sz="2400" dirty="0" smtClean="0"/>
              <a:t>An accused person has been charged </a:t>
            </a:r>
          </a:p>
          <a:p>
            <a:pPr lvl="2"/>
            <a:r>
              <a:rPr lang="en-US" sz="2200" dirty="0" smtClean="0"/>
              <a:t>but cannot be extradited back to Michigan or </a:t>
            </a:r>
          </a:p>
          <a:p>
            <a:pPr lvl="2"/>
            <a:r>
              <a:rPr lang="en-US" sz="2200" dirty="0" smtClean="0"/>
              <a:t>accused person has not been located.</a:t>
            </a:r>
            <a:endParaRPr lang="en-US" sz="2200" dirty="0"/>
          </a:p>
        </p:txBody>
      </p:sp>
      <p:sp>
        <p:nvSpPr>
          <p:cNvPr id="4" name="Slide Number Placeholder 3"/>
          <p:cNvSpPr>
            <a:spLocks noGrp="1"/>
          </p:cNvSpPr>
          <p:nvPr>
            <p:ph type="sldNum" sz="quarter" idx="12"/>
          </p:nvPr>
        </p:nvSpPr>
        <p:spPr/>
        <p:txBody>
          <a:bodyPr/>
          <a:lstStyle/>
          <a:p>
            <a:fld id="{71766878-3199-4EAB-94E7-2D6D11070E14}" type="slidenum">
              <a:rPr lang="en-US" smtClean="0"/>
              <a:t>6</a:t>
            </a:fld>
            <a:endParaRPr lang="en-US" dirty="0"/>
          </a:p>
        </p:txBody>
      </p:sp>
    </p:spTree>
    <p:extLst>
      <p:ext uri="{BB962C8B-B14F-4D97-AF65-F5344CB8AC3E}">
        <p14:creationId xmlns:p14="http://schemas.microsoft.com/office/powerpoint/2010/main" val="1620703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MICHIGAN COMPILED LAWS 333.7523</a:t>
            </a:r>
            <a:endParaRPr lang="en-US" dirty="0"/>
          </a:p>
        </p:txBody>
      </p:sp>
      <p:sp>
        <p:nvSpPr>
          <p:cNvPr id="3" name="Content Placeholder 2"/>
          <p:cNvSpPr>
            <a:spLocks noGrp="1"/>
          </p:cNvSpPr>
          <p:nvPr>
            <p:ph idx="1"/>
          </p:nvPr>
        </p:nvSpPr>
        <p:spPr/>
        <p:txBody>
          <a:bodyPr>
            <a:normAutofit fontScale="92500" lnSpcReduction="10000"/>
          </a:bodyPr>
          <a:lstStyle/>
          <a:p>
            <a:r>
              <a:rPr lang="en-US" sz="1900" b="1" dirty="0" smtClean="0"/>
              <a:t>When money or property </a:t>
            </a:r>
            <a:r>
              <a:rPr lang="en-US" sz="1900" b="1" dirty="0"/>
              <a:t>v</a:t>
            </a:r>
            <a:r>
              <a:rPr lang="en-US" sz="1900" b="1" dirty="0" smtClean="0"/>
              <a:t>alue </a:t>
            </a:r>
            <a:r>
              <a:rPr lang="en-US" sz="1900" b="1" dirty="0"/>
              <a:t>d</a:t>
            </a:r>
            <a:r>
              <a:rPr lang="en-US" sz="1900" b="1" dirty="0" smtClean="0"/>
              <a:t>oes </a:t>
            </a:r>
            <a:r>
              <a:rPr lang="en-US" sz="1900" b="1" dirty="0"/>
              <a:t>n</a:t>
            </a:r>
            <a:r>
              <a:rPr lang="en-US" sz="1900" b="1" dirty="0" smtClean="0"/>
              <a:t>ot </a:t>
            </a:r>
            <a:r>
              <a:rPr lang="en-US" sz="1900" b="1" dirty="0"/>
              <a:t>e</a:t>
            </a:r>
            <a:r>
              <a:rPr lang="en-US" sz="1900" b="1" dirty="0" smtClean="0"/>
              <a:t>xceed $50,000:</a:t>
            </a:r>
          </a:p>
          <a:p>
            <a:pPr lvl="1"/>
            <a:r>
              <a:rPr lang="en-US" sz="1900" b="1" dirty="0" smtClean="0"/>
              <a:t>Notification</a:t>
            </a:r>
            <a:r>
              <a:rPr lang="en-US" sz="1900" dirty="0" smtClean="0"/>
              <a:t> to </a:t>
            </a:r>
            <a:r>
              <a:rPr lang="en-US" sz="1900" dirty="0"/>
              <a:t>O</a:t>
            </a:r>
            <a:r>
              <a:rPr lang="en-US" sz="1900" dirty="0" smtClean="0"/>
              <a:t>wner; Prosecuting Attorney, Attorney General if applicable intent to dispose of property;</a:t>
            </a:r>
          </a:p>
          <a:p>
            <a:pPr lvl="1"/>
            <a:r>
              <a:rPr lang="en-US" sz="1900" dirty="0" smtClean="0"/>
              <a:t>Person claiming interest may </a:t>
            </a:r>
            <a:r>
              <a:rPr lang="en-US" sz="1900" b="1" dirty="0" smtClean="0"/>
              <a:t>file a written claim within 20 days after receipt of notice</a:t>
            </a:r>
            <a:r>
              <a:rPr lang="en-US" sz="1900" dirty="0"/>
              <a:t>;</a:t>
            </a:r>
            <a:endParaRPr lang="en-US" sz="1900" dirty="0" smtClean="0"/>
          </a:p>
          <a:p>
            <a:pPr lvl="1"/>
            <a:r>
              <a:rPr lang="en-US" sz="1900" dirty="0" smtClean="0"/>
              <a:t>If </a:t>
            </a:r>
            <a:r>
              <a:rPr lang="en-US" sz="1900" b="1" i="1" dirty="0" smtClean="0"/>
              <a:t>no claim filed within 20 days</a:t>
            </a:r>
            <a:r>
              <a:rPr lang="en-US" sz="1900" dirty="0" smtClean="0"/>
              <a:t>, and subject to whether criminal proceedings are completed, law enforcement shall</a:t>
            </a:r>
          </a:p>
          <a:p>
            <a:pPr lvl="2"/>
            <a:r>
              <a:rPr lang="en-US" sz="1900" dirty="0"/>
              <a:t>D</a:t>
            </a:r>
            <a:r>
              <a:rPr lang="en-US" sz="1900" dirty="0" smtClean="0"/>
              <a:t>eclare property forfeited;</a:t>
            </a:r>
          </a:p>
          <a:p>
            <a:pPr lvl="2"/>
            <a:r>
              <a:rPr lang="en-US" sz="1900" dirty="0"/>
              <a:t>D</a:t>
            </a:r>
            <a:r>
              <a:rPr lang="en-US" sz="1900" dirty="0" smtClean="0"/>
              <a:t>ispose of property under Section 7524;</a:t>
            </a:r>
          </a:p>
          <a:p>
            <a:pPr lvl="3"/>
            <a:r>
              <a:rPr lang="en-US" sz="1900" dirty="0" smtClean="0"/>
              <a:t>Retain for official use;</a:t>
            </a:r>
          </a:p>
          <a:p>
            <a:pPr lvl="3"/>
            <a:r>
              <a:rPr lang="en-US" sz="1900" dirty="0" smtClean="0"/>
              <a:t>Sell property not required to be destroyed, etc.</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7</a:t>
            </a:fld>
            <a:endParaRPr lang="en-US" dirty="0"/>
          </a:p>
        </p:txBody>
      </p:sp>
    </p:spTree>
    <p:extLst>
      <p:ext uri="{BB962C8B-B14F-4D97-AF65-F5344CB8AC3E}">
        <p14:creationId xmlns:p14="http://schemas.microsoft.com/office/powerpoint/2010/main" val="3373058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Michigan’s PUBLIC ACT</a:t>
            </a:r>
            <a:br>
              <a:rPr lang="en-US" dirty="0" smtClean="0"/>
            </a:br>
            <a:r>
              <a:rPr lang="en-US" dirty="0" smtClean="0"/>
              <a:t>civil asset forfeiture laws</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r>
              <a:rPr lang="en-US" sz="2400" dirty="0" smtClean="0"/>
              <a:t>Public Act 368 of 1978, Michigan Compiled Laws 333.7523 </a:t>
            </a:r>
            <a:r>
              <a:rPr lang="en-US" sz="2400" i="1" dirty="0" smtClean="0"/>
              <a:t>Amended</a:t>
            </a:r>
          </a:p>
          <a:p>
            <a:r>
              <a:rPr lang="en-US" sz="2400" dirty="0" smtClean="0"/>
              <a:t>Date of Effect for Amendment: </a:t>
            </a:r>
          </a:p>
          <a:p>
            <a:pPr lvl="1"/>
            <a:r>
              <a:rPr lang="en-US" sz="2400" b="1" dirty="0" smtClean="0"/>
              <a:t>August 7, 2019</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8</a:t>
            </a:fld>
            <a:endParaRPr lang="en-US" dirty="0"/>
          </a:p>
        </p:txBody>
      </p:sp>
    </p:spTree>
    <p:extLst>
      <p:ext uri="{BB962C8B-B14F-4D97-AF65-F5344CB8AC3E}">
        <p14:creationId xmlns:p14="http://schemas.microsoft.com/office/powerpoint/2010/main" val="1419725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submitted to the department</a:t>
            </a:r>
            <a:endParaRPr lang="en-US" dirty="0"/>
          </a:p>
        </p:txBody>
      </p:sp>
      <p:sp>
        <p:nvSpPr>
          <p:cNvPr id="3" name="Content Placeholder 2"/>
          <p:cNvSpPr>
            <a:spLocks noGrp="1"/>
          </p:cNvSpPr>
          <p:nvPr>
            <p:ph idx="1"/>
          </p:nvPr>
        </p:nvSpPr>
        <p:spPr>
          <a:xfrm>
            <a:off x="1251678" y="2286001"/>
            <a:ext cx="10178322" cy="3955773"/>
          </a:xfrm>
        </p:spPr>
        <p:txBody>
          <a:bodyPr>
            <a:noAutofit/>
          </a:bodyPr>
          <a:lstStyle/>
          <a:p>
            <a:pPr marL="342900" lvl="0" indent="-342900">
              <a:buFont typeface="+mj-lt"/>
              <a:buAutoNum type="arabicPeriod"/>
            </a:pPr>
            <a:r>
              <a:rPr lang="en-US" sz="1800" b="1" dirty="0" smtClean="0"/>
              <a:t>What </a:t>
            </a:r>
            <a:r>
              <a:rPr lang="en-US" sz="1800" b="1" dirty="0"/>
              <a:t>is Civil Asset Forfeiture?</a:t>
            </a:r>
          </a:p>
          <a:p>
            <a:pPr lvl="1"/>
            <a:r>
              <a:rPr lang="en-US" dirty="0"/>
              <a:t>What is the Department’s process for forfeiting property?</a:t>
            </a:r>
          </a:p>
          <a:p>
            <a:pPr marL="342900" lvl="0" indent="-342900">
              <a:buFont typeface="+mj-lt"/>
              <a:buAutoNum type="arabicPeriod"/>
            </a:pPr>
            <a:r>
              <a:rPr lang="en-US" sz="1800" b="1" dirty="0" smtClean="0"/>
              <a:t>Has </a:t>
            </a:r>
            <a:r>
              <a:rPr lang="en-US" sz="1800" b="1" dirty="0"/>
              <a:t>the </a:t>
            </a:r>
            <a:r>
              <a:rPr lang="en-US" sz="1800" b="1" dirty="0" smtClean="0"/>
              <a:t>Department </a:t>
            </a:r>
            <a:r>
              <a:rPr lang="en-US" sz="1800" b="1" dirty="0"/>
              <a:t>updated its policies and procedures based on the new bill(s) </a:t>
            </a:r>
            <a:r>
              <a:rPr lang="en-US" sz="1800" b="1" dirty="0" smtClean="0"/>
              <a:t>Michigan Governor </a:t>
            </a:r>
            <a:r>
              <a:rPr lang="en-US" sz="1800" b="1" dirty="0"/>
              <a:t>Gretchen Whitmer signed into law this year? </a:t>
            </a:r>
            <a:r>
              <a:rPr lang="en-US" sz="1800" dirty="0"/>
              <a:t>See 2019 House Bill 4001, 2019 House Bill 4002, and 2019 Senate Bill 2. </a:t>
            </a:r>
          </a:p>
          <a:p>
            <a:pPr marL="342900" lvl="0" indent="-342900">
              <a:buFont typeface="+mj-lt"/>
              <a:buAutoNum type="arabicPeriod"/>
            </a:pPr>
            <a:r>
              <a:rPr lang="en-US" sz="1800" b="1" dirty="0"/>
              <a:t>How is Civil Asset Forfeiture helpful and/or harmful to the residents or the City?</a:t>
            </a:r>
          </a:p>
          <a:p>
            <a:pPr marL="342900" lvl="0" indent="-342900">
              <a:buFont typeface="+mj-lt"/>
              <a:buAutoNum type="arabicPeriod"/>
            </a:pPr>
            <a:r>
              <a:rPr lang="en-US" sz="1800" b="1" dirty="0"/>
              <a:t>What is the step-by-step process for individuals to obtain property after their case has been dismissed? Adjudicated?</a:t>
            </a:r>
          </a:p>
          <a:p>
            <a:pPr lvl="1"/>
            <a:r>
              <a:rPr lang="en-US" dirty="0"/>
              <a:t>If property release steps are not followed through, who takes </a:t>
            </a:r>
            <a:r>
              <a:rPr lang="en-US" dirty="0" smtClean="0"/>
              <a:t>responsibility; how </a:t>
            </a:r>
            <a:r>
              <a:rPr lang="en-US" dirty="0"/>
              <a:t>is the matter resolved?</a:t>
            </a:r>
          </a:p>
          <a:p>
            <a:pPr marL="342900" lvl="0" indent="-342900">
              <a:buFont typeface="+mj-lt"/>
              <a:buAutoNum type="arabicPeriod"/>
            </a:pPr>
            <a:r>
              <a:rPr lang="en-US" sz="1800" b="1" dirty="0"/>
              <a:t>Where does the money and/or property go once permanently forfeited</a:t>
            </a:r>
            <a:r>
              <a:rPr lang="en-US" sz="1800" b="1" dirty="0" smtClean="0"/>
              <a:t>?</a:t>
            </a:r>
            <a:endParaRPr lang="en-US" sz="1800" b="1" dirty="0"/>
          </a:p>
        </p:txBody>
      </p:sp>
      <p:sp>
        <p:nvSpPr>
          <p:cNvPr id="4" name="Slide Number Placeholder 3"/>
          <p:cNvSpPr>
            <a:spLocks noGrp="1"/>
          </p:cNvSpPr>
          <p:nvPr>
            <p:ph type="sldNum" sz="quarter" idx="12"/>
          </p:nvPr>
        </p:nvSpPr>
        <p:spPr/>
        <p:txBody>
          <a:bodyPr/>
          <a:lstStyle/>
          <a:p>
            <a:fld id="{71766878-3199-4EAB-94E7-2D6D11070E14}" type="slidenum">
              <a:rPr lang="en-US" smtClean="0"/>
              <a:t>9</a:t>
            </a:fld>
            <a:endParaRPr lang="en-US" dirty="0"/>
          </a:p>
        </p:txBody>
      </p:sp>
    </p:spTree>
    <p:extLst>
      <p:ext uri="{BB962C8B-B14F-4D97-AF65-F5344CB8AC3E}">
        <p14:creationId xmlns:p14="http://schemas.microsoft.com/office/powerpoint/2010/main" val="4015455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1217</TotalTime>
  <Words>1560</Words>
  <Application>Microsoft Office PowerPoint</Application>
  <PresentationFormat>Widescreen</PresentationFormat>
  <Paragraphs>182</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Impact</vt:lpstr>
      <vt:lpstr>Badge</vt:lpstr>
      <vt:lpstr>Civil asset forfeiture</vt:lpstr>
      <vt:lpstr>presenters</vt:lpstr>
      <vt:lpstr>What is civil asset forfeiture?</vt:lpstr>
      <vt:lpstr>Michigan’s THREE BI-PARTISAN civil asset forfeiture BILLS</vt:lpstr>
      <vt:lpstr>MICHIGAN COMPILED LAWS 333.7523</vt:lpstr>
      <vt:lpstr>MICHIGAN COMPILED LAWS 333.7523 </vt:lpstr>
      <vt:lpstr>MICHIGAN COMPILED LAWS 333.7523</vt:lpstr>
      <vt:lpstr>Michigan’s PUBLIC ACT civil asset forfeiture laws</vt:lpstr>
      <vt:lpstr>Questions submitted to the department</vt:lpstr>
      <vt:lpstr>References</vt:lpstr>
      <vt:lpstr>References CONT. </vt:lpstr>
    </vt:vector>
  </TitlesOfParts>
  <Company>City of Detroit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asset forfeiture</dc:title>
  <dc:creator>MELANIE WHITE</dc:creator>
  <cp:lastModifiedBy>MELANIE WHITE</cp:lastModifiedBy>
  <cp:revision>47</cp:revision>
  <cp:lastPrinted>2019-08-22T18:05:12Z</cp:lastPrinted>
  <dcterms:created xsi:type="dcterms:W3CDTF">2019-08-19T13:36:46Z</dcterms:created>
  <dcterms:modified xsi:type="dcterms:W3CDTF">2019-08-22T21:08:40Z</dcterms:modified>
</cp:coreProperties>
</file>